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1238" r:id="rId3"/>
    <p:sldId id="1239" r:id="rId4"/>
    <p:sldId id="1243" r:id="rId5"/>
    <p:sldId id="1244" r:id="rId6"/>
    <p:sldId id="1245" r:id="rId7"/>
    <p:sldId id="1260" r:id="rId8"/>
    <p:sldId id="1261" r:id="rId9"/>
    <p:sldId id="1262" r:id="rId10"/>
    <p:sldId id="1246" r:id="rId11"/>
    <p:sldId id="1240" r:id="rId12"/>
    <p:sldId id="1254" r:id="rId13"/>
    <p:sldId id="1241" r:id="rId14"/>
    <p:sldId id="1247" r:id="rId15"/>
    <p:sldId id="1248" r:id="rId16"/>
    <p:sldId id="1249" r:id="rId17"/>
    <p:sldId id="1250" r:id="rId18"/>
    <p:sldId id="1263" r:id="rId19"/>
    <p:sldId id="1264" r:id="rId20"/>
    <p:sldId id="1256" r:id="rId21"/>
    <p:sldId id="1269" r:id="rId22"/>
    <p:sldId id="1265" r:id="rId23"/>
    <p:sldId id="1266" r:id="rId24"/>
    <p:sldId id="1270" r:id="rId25"/>
    <p:sldId id="1267" r:id="rId26"/>
    <p:sldId id="1268" r:id="rId27"/>
    <p:sldId id="1271" r:id="rId28"/>
    <p:sldId id="1252" r:id="rId29"/>
    <p:sldId id="1253" r:id="rId30"/>
    <p:sldId id="1272" r:id="rId31"/>
    <p:sldId id="1273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圆周运动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生活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中的圆周运动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86328"/>
                <a:ext cx="11485848" cy="26347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离心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运动、近心运动的判断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如图所示，物体做离心运动还是做近心运动，由实际提供的向心力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与所需向心力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的大小关系决定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，则物体沿切线方向飞出去，做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匀速直线运动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86328"/>
                <a:ext cx="11485848" cy="2634760"/>
              </a:xfrm>
              <a:blipFill>
                <a:blip r:embed="rId2"/>
                <a:stretch>
                  <a:fillRect l="-796" r="-849" b="-2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89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5" y="1770906"/>
            <a:ext cx="936104" cy="328761"/>
          </a:xfrm>
          <a:prstGeom prst="rect">
            <a:avLst/>
          </a:prstGeom>
        </p:spPr>
      </p:pic>
      <p:pic>
        <p:nvPicPr>
          <p:cNvPr id="5" name="fr488.jpg" descr="id:214749089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27054" y="4293096"/>
            <a:ext cx="2862384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21427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提供不足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，则合力不足以将物体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拉回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到原轨道上，物体做离心运动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提供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满足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需要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，物体做匀速圆周运动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提供过度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，物体做近心运动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214278"/>
              </a:xfrm>
              <a:blipFill>
                <a:blip r:embed="rId2"/>
                <a:stretch>
                  <a:fillRect l="-796" r="-849" b="-7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fr488.jpg" descr="id:21474908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4365104"/>
            <a:ext cx="2862384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水平面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内连接体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5268"/>
            <a:ext cx="978777" cy="34349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040545"/>
              </p:ext>
            </p:extLst>
          </p:nvPr>
        </p:nvGraphicFramePr>
        <p:xfrm>
          <a:off x="334567" y="1412776"/>
          <a:ext cx="11521280" cy="4967098"/>
        </p:xfrm>
        <a:graphic>
          <a:graphicData uri="http://schemas.openxmlformats.org/drawingml/2006/table">
            <a:tbl>
              <a:tblPr firstRow="1" firstCol="1" bandRow="1"/>
              <a:tblGrid>
                <a:gridCol w="857184">
                  <a:extLst>
                    <a:ext uri="{9D8B030D-6E8A-4147-A177-3AD203B41FA5}">
                      <a16:colId xmlns:a16="http://schemas.microsoft.com/office/drawing/2014/main" val="159874569"/>
                    </a:ext>
                  </a:extLst>
                </a:gridCol>
                <a:gridCol w="3433341">
                  <a:extLst>
                    <a:ext uri="{9D8B030D-6E8A-4147-A177-3AD203B41FA5}">
                      <a16:colId xmlns:a16="http://schemas.microsoft.com/office/drawing/2014/main" val="962292370"/>
                    </a:ext>
                  </a:extLst>
                </a:gridCol>
                <a:gridCol w="7230755">
                  <a:extLst>
                    <a:ext uri="{9D8B030D-6E8A-4147-A177-3AD203B41FA5}">
                      <a16:colId xmlns:a16="http://schemas.microsoft.com/office/drawing/2014/main" val="3007747845"/>
                    </a:ext>
                  </a:extLst>
                </a:gridCol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情境图示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情境说明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938565"/>
                  </a:ext>
                </a:extLst>
              </a:tr>
              <a:tr h="181038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两小球固定在轻杆上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随杆一起绕杆的端点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做圆周运动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段的拉力时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应以小球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为研究对象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而不能以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整体为研究对象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085456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两物块随转盘一起转动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当转盘转速逐渐增大时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所受摩擦力先达到其最大静摩擦力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转速继续增大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间绳子开始有拉力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在物块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受到的静摩擦力达到最大值后两物块开始滑动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设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两物块与转盘间的动摩擦因数相等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229373"/>
                  </a:ext>
                </a:extLst>
              </a:tr>
            </a:tbl>
          </a:graphicData>
        </a:graphic>
      </p:graphicFrame>
      <p:pic>
        <p:nvPicPr>
          <p:cNvPr id="6" name="fr489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342678" y="2204864"/>
            <a:ext cx="3101975" cy="961390"/>
          </a:xfrm>
          <a:prstGeom prst="rect">
            <a:avLst/>
          </a:prstGeom>
        </p:spPr>
      </p:pic>
      <p:pic>
        <p:nvPicPr>
          <p:cNvPr id="7" name="fr490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846734" y="4221088"/>
            <a:ext cx="1981835" cy="140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127256"/>
              </p:ext>
            </p:extLst>
          </p:nvPr>
        </p:nvGraphicFramePr>
        <p:xfrm>
          <a:off x="334567" y="1124744"/>
          <a:ext cx="11521280" cy="4753195"/>
        </p:xfrm>
        <a:graphic>
          <a:graphicData uri="http://schemas.openxmlformats.org/drawingml/2006/table">
            <a:tbl>
              <a:tblPr firstRow="1" firstCol="1" bandRow="1"/>
              <a:tblGrid>
                <a:gridCol w="857183">
                  <a:extLst>
                    <a:ext uri="{9D8B030D-6E8A-4147-A177-3AD203B41FA5}">
                      <a16:colId xmlns:a16="http://schemas.microsoft.com/office/drawing/2014/main" val="2723360839"/>
                    </a:ext>
                  </a:extLst>
                </a:gridCol>
                <a:gridCol w="3433341">
                  <a:extLst>
                    <a:ext uri="{9D8B030D-6E8A-4147-A177-3AD203B41FA5}">
                      <a16:colId xmlns:a16="http://schemas.microsoft.com/office/drawing/2014/main" val="2100231551"/>
                    </a:ext>
                  </a:extLst>
                </a:gridCol>
                <a:gridCol w="7230756">
                  <a:extLst>
                    <a:ext uri="{9D8B030D-6E8A-4147-A177-3AD203B41FA5}">
                      <a16:colId xmlns:a16="http://schemas.microsoft.com/office/drawing/2014/main" val="1114647252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情境图示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情境说明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918047"/>
                  </a:ext>
                </a:extLst>
              </a:tr>
              <a:tr h="201153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两物块叠放在一起随转盘一起转动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当求转盘对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的摩擦力时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整体为研究对象比较简单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当研究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谁先发生离心运动时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注意比较两接触面间的动摩擦因数大小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891833"/>
                  </a:ext>
                </a:extLst>
              </a:tr>
              <a:tr h="201153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两小球用轻绳相连穿在光滑轻杆上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随杆绕转轴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在水平面内做圆周运动时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两小球所需向心力大小相等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角速度相同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圆周运动的轨道半径与小球质量成反比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81241"/>
                  </a:ext>
                </a:extLst>
              </a:tr>
            </a:tbl>
          </a:graphicData>
        </a:graphic>
      </p:graphicFrame>
      <p:pic>
        <p:nvPicPr>
          <p:cNvPr id="5" name="fr49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1917499"/>
            <a:ext cx="2487930" cy="1448435"/>
          </a:xfrm>
          <a:prstGeom prst="rect">
            <a:avLst/>
          </a:prstGeom>
        </p:spPr>
      </p:pic>
      <p:pic>
        <p:nvPicPr>
          <p:cNvPr id="6" name="fr49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4149747"/>
            <a:ext cx="2963545" cy="130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如图所示，水平圆形转台能绕过圆心的竖直转轴转动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转台半径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，在转台的边缘叠放物体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均可看作质点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之间的动摩擦因数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与转台之间的动摩擦因数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8kg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10m/s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，设最大静摩擦力等于滑动摩擦力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）若开始时转台边缘只放上了物体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，求随着转速缓慢增加，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相对于转台即将发生滑动时所对应的角速度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9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6373"/>
            <a:ext cx="1105535" cy="356235"/>
          </a:xfrm>
          <a:prstGeom prst="rect">
            <a:avLst/>
          </a:prstGeom>
        </p:spPr>
      </p:pic>
      <p:pic>
        <p:nvPicPr>
          <p:cNvPr id="4" name="fr493.jpg" descr="id:2147490913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7494" y="3717032"/>
            <a:ext cx="2660830" cy="2016224"/>
          </a:xfrm>
          <a:prstGeom prst="rect">
            <a:avLst/>
          </a:prstGeom>
        </p:spPr>
      </p:pic>
      <p:pic>
        <p:nvPicPr>
          <p:cNvPr id="5" name="24答案.eps" descr="id:21474909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365104"/>
            <a:ext cx="699135" cy="24892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70670" y="4257300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4rad/s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74895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转台边缘只放物体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即将发生滑动时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则有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en-US" altLang="zh-CN" b="1" baseline="300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4rad/s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8944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3" y="4936713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173823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）若物体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叠放在一起，放在转台边缘，开始时转台处于静止状态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现在转台从静止开始缓慢加速转动，当角速度达到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时，求此时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与转台间摩擦力的大小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1738233"/>
              </a:xfrm>
              <a:blipFill>
                <a:blip r:embed="rId2"/>
                <a:stretch>
                  <a:fillRect l="-796" r="-849" b="-59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fr493.jpg" descr="id:21474909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1070" y="3087544"/>
            <a:ext cx="266083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999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55237"/>
                <a:ext cx="11485848" cy="424597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假设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无相对运动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则它们恰好滑离台面时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对整体有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4rad/s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同理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恰好滑离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e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ω'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当角速度达到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𝟏𝟒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ω'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则此时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已滑离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还没有滑动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分析有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56N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55237"/>
                <a:ext cx="11485848" cy="4245971"/>
              </a:xfrm>
              <a:blipFill>
                <a:blip r:embed="rId2"/>
                <a:stretch>
                  <a:fillRect l="-796" r="-849" b="-5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295621"/>
            <a:ext cx="792088" cy="282256"/>
          </a:xfrm>
          <a:prstGeom prst="rect">
            <a:avLst/>
          </a:prstGeom>
        </p:spPr>
      </p:pic>
      <p:pic>
        <p:nvPicPr>
          <p:cNvPr id="4" name="fr493.jpg" descr="id:21474909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543478" y="1865909"/>
            <a:ext cx="2660830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竖直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面内圆周运动的两类模型</a:t>
            </a:r>
            <a:r>
              <a:rPr lang="en-US" altLang="zh-CN" b="1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——“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轻绳</a:t>
            </a:r>
            <a:r>
              <a:rPr lang="en-US" altLang="zh-CN" b="1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轻杆</a:t>
            </a:r>
            <a:r>
              <a:rPr lang="en-US" altLang="zh-CN" b="1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两类模型的本质区别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模型不同之处在于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只能对小球产生拉力；而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既可对小球产生拉力，也可对小球产生支持力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两类模型最高点运动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09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878840" cy="3086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285286"/>
              </p:ext>
            </p:extLst>
          </p:nvPr>
        </p:nvGraphicFramePr>
        <p:xfrm>
          <a:off x="334568" y="3701522"/>
          <a:ext cx="11521279" cy="1756792"/>
        </p:xfrm>
        <a:graphic>
          <a:graphicData uri="http://schemas.openxmlformats.org/drawingml/2006/table">
            <a:tbl>
              <a:tblPr firstRow="1" firstCol="1" bandRow="1"/>
              <a:tblGrid>
                <a:gridCol w="1652152">
                  <a:extLst>
                    <a:ext uri="{9D8B030D-6E8A-4147-A177-3AD203B41FA5}">
                      <a16:colId xmlns:a16="http://schemas.microsoft.com/office/drawing/2014/main" val="4170118989"/>
                    </a:ext>
                  </a:extLst>
                </a:gridCol>
                <a:gridCol w="3964470">
                  <a:extLst>
                    <a:ext uri="{9D8B030D-6E8A-4147-A177-3AD203B41FA5}">
                      <a16:colId xmlns:a16="http://schemas.microsoft.com/office/drawing/2014/main" val="3487017746"/>
                    </a:ext>
                  </a:extLst>
                </a:gridCol>
                <a:gridCol w="5904657">
                  <a:extLst>
                    <a:ext uri="{9D8B030D-6E8A-4147-A177-3AD203B41FA5}">
                      <a16:colId xmlns:a16="http://schemas.microsoft.com/office/drawing/2014/main" val="680104319"/>
                    </a:ext>
                  </a:extLst>
                </a:gridCol>
              </a:tblGrid>
              <a:tr h="68092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最高点无支撑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140" marR="5614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最高点有支撑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140" marR="5614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008889"/>
                  </a:ext>
                </a:extLst>
              </a:tr>
              <a:tr h="10758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球与绳连接、水流星、沿内轨道运动的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过山车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140" marR="5614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球与杆连接、球在光滑管道中运动等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6140" marR="5614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4260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72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43151"/>
              </p:ext>
            </p:extLst>
          </p:nvPr>
        </p:nvGraphicFramePr>
        <p:xfrm>
          <a:off x="334566" y="1056385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652151">
                  <a:extLst>
                    <a:ext uri="{9D8B030D-6E8A-4147-A177-3AD203B41FA5}">
                      <a16:colId xmlns:a16="http://schemas.microsoft.com/office/drawing/2014/main" val="2746108731"/>
                    </a:ext>
                  </a:extLst>
                </a:gridCol>
                <a:gridCol w="3892465">
                  <a:extLst>
                    <a:ext uri="{9D8B030D-6E8A-4147-A177-3AD203B41FA5}">
                      <a16:colId xmlns:a16="http://schemas.microsoft.com/office/drawing/2014/main" val="1342802768"/>
                    </a:ext>
                  </a:extLst>
                </a:gridCol>
                <a:gridCol w="5976664">
                  <a:extLst>
                    <a:ext uri="{9D8B030D-6E8A-4147-A177-3AD203B41FA5}">
                      <a16:colId xmlns:a16="http://schemas.microsoft.com/office/drawing/2014/main" val="2271750629"/>
                    </a:ext>
                  </a:extLst>
                </a:gridCol>
              </a:tblGrid>
              <a:tr h="8769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最高点无支撑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最高点有支撑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159940"/>
                  </a:ext>
                </a:extLst>
              </a:tr>
              <a:tr h="11846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899282"/>
                  </a:ext>
                </a:extLst>
              </a:tr>
              <a:tr h="12546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671185" algn="l"/>
                        </a:tabLst>
                        <a:defRPr/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受力特征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物体受到的弹力方向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向下、等于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物体受到的弹力方向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向下或等于零或向上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301534"/>
                  </a:ext>
                </a:extLst>
              </a:tr>
              <a:tr h="12097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受力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示意图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5" marR="2806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771015"/>
                  </a:ext>
                </a:extLst>
              </a:tr>
            </a:tbl>
          </a:graphicData>
        </a:graphic>
      </p:graphicFrame>
      <p:pic>
        <p:nvPicPr>
          <p:cNvPr id="5" name="xy84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132856"/>
            <a:ext cx="1741198" cy="792088"/>
          </a:xfrm>
          <a:prstGeom prst="rect">
            <a:avLst/>
          </a:prstGeom>
        </p:spPr>
      </p:pic>
      <p:pic>
        <p:nvPicPr>
          <p:cNvPr id="6" name="xy850a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535366" y="1988840"/>
            <a:ext cx="2016224" cy="917200"/>
          </a:xfrm>
          <a:prstGeom prst="rect">
            <a:avLst/>
          </a:prstGeom>
        </p:spPr>
      </p:pic>
      <p:pic>
        <p:nvPicPr>
          <p:cNvPr id="7" name="xy851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3142878" y="4581128"/>
            <a:ext cx="1471295" cy="854710"/>
          </a:xfrm>
          <a:prstGeom prst="rect">
            <a:avLst/>
          </a:prstGeom>
        </p:spPr>
      </p:pic>
      <p:pic>
        <p:nvPicPr>
          <p:cNvPr id="8" name="xy852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7607374" y="4437112"/>
            <a:ext cx="1872208" cy="105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421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0192555"/>
                  </p:ext>
                </p:extLst>
              </p:nvPr>
            </p:nvGraphicFramePr>
            <p:xfrm>
              <a:off x="334567" y="980728"/>
              <a:ext cx="11521280" cy="469348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2151">
                      <a:extLst>
                        <a:ext uri="{9D8B030D-6E8A-4147-A177-3AD203B41FA5}">
                          <a16:colId xmlns:a16="http://schemas.microsoft.com/office/drawing/2014/main" val="839287181"/>
                        </a:ext>
                      </a:extLst>
                    </a:gridCol>
                    <a:gridCol w="4380391">
                      <a:extLst>
                        <a:ext uri="{9D8B030D-6E8A-4147-A177-3AD203B41FA5}">
                          <a16:colId xmlns:a16="http://schemas.microsoft.com/office/drawing/2014/main" val="23252465"/>
                        </a:ext>
                      </a:extLst>
                    </a:gridCol>
                    <a:gridCol w="5488738">
                      <a:extLst>
                        <a:ext uri="{9D8B030D-6E8A-4147-A177-3AD203B41FA5}">
                          <a16:colId xmlns:a16="http://schemas.microsoft.com/office/drawing/2014/main" val="1282124997"/>
                        </a:ext>
                      </a:extLst>
                    </a:gridCol>
                  </a:tblGrid>
                  <a:tr h="674574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最高点无支撑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最高点有支撑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7719806"/>
                      </a:ext>
                    </a:extLst>
                  </a:tr>
                  <a:tr h="9190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力学方程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±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44751785"/>
                      </a:ext>
                    </a:extLst>
                  </a:tr>
                  <a:tr h="16075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临界特征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𝐦𝐢𝐧</m:t>
                                      </m:r>
                                    </m:sub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𝑹</m:t>
                                  </m:r>
                                </m:den>
                              </m:f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𝒈𝑹</m:t>
                                  </m:r>
                                </m:e>
                              </m:rad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88265044"/>
                      </a:ext>
                    </a:extLst>
                  </a:tr>
                  <a:tr h="1057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过最高点的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在最高点的速度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≥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𝒈𝑹</m:t>
                                  </m:r>
                                </m:e>
                              </m:rad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在最高点的速度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≥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2311790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0192555"/>
                  </p:ext>
                </p:extLst>
              </p:nvPr>
            </p:nvGraphicFramePr>
            <p:xfrm>
              <a:off x="334567" y="980728"/>
              <a:ext cx="11521280" cy="469348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2151">
                      <a:extLst>
                        <a:ext uri="{9D8B030D-6E8A-4147-A177-3AD203B41FA5}">
                          <a16:colId xmlns:a16="http://schemas.microsoft.com/office/drawing/2014/main" val="839287181"/>
                        </a:ext>
                      </a:extLst>
                    </a:gridCol>
                    <a:gridCol w="4380391">
                      <a:extLst>
                        <a:ext uri="{9D8B030D-6E8A-4147-A177-3AD203B41FA5}">
                          <a16:colId xmlns:a16="http://schemas.microsoft.com/office/drawing/2014/main" val="23252465"/>
                        </a:ext>
                      </a:extLst>
                    </a:gridCol>
                    <a:gridCol w="5488738">
                      <a:extLst>
                        <a:ext uri="{9D8B030D-6E8A-4147-A177-3AD203B41FA5}">
                          <a16:colId xmlns:a16="http://schemas.microsoft.com/office/drawing/2014/main" val="1282124997"/>
                        </a:ext>
                      </a:extLst>
                    </a:gridCol>
                  </a:tblGrid>
                  <a:tr h="674574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最高点无支撑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最高点有支撑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7719806"/>
                      </a:ext>
                    </a:extLst>
                  </a:tr>
                  <a:tr h="9190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力学方程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7830" t="-74172" r="-125591" b="-3536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9989" t="-74172" r="-222" b="-3536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44751785"/>
                      </a:ext>
                    </a:extLst>
                  </a:tr>
                  <a:tr h="204247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临界特征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7830" t="-78507" r="-125591" b="-594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88265044"/>
                      </a:ext>
                    </a:extLst>
                  </a:tr>
                  <a:tr h="105740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过最高点的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条件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7830" t="-343678" r="-125591" b="-14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在最高点的速度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Book Antiqua" panose="0204060205030503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≥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7428" marR="2742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2311790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47579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429000"/>
            <a:ext cx="187220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473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火车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向心力的来源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如图所示，转弯处外轨高于内轨，所需的向心力由重力和支持力的合力提供，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3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757428"/>
            <a:ext cx="1309370" cy="361950"/>
          </a:xfrm>
          <a:prstGeom prst="rect">
            <a:avLst/>
          </a:prstGeom>
        </p:spPr>
      </p:pic>
      <p:pic>
        <p:nvPicPr>
          <p:cNvPr id="6" name="fr487.jpg" descr="id:214749082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22998" y="4221088"/>
            <a:ext cx="3665220" cy="204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91933"/>
                <a:ext cx="11485848" cy="353321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是用轻绳连接的小球，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是用轻杆连接的小球，两小球都在竖直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面内做圆周运动，且绳、杆长度均为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忽略空气阻力，下列说法中正确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spc="-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是（</a:t>
                </a:r>
                <a:r>
                  <a:rPr lang="zh-CN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两小球通过圆周最高点的最小速度均为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𝒈𝑳</m:t>
                        </m:r>
                      </m:e>
                    </m:ra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两小球通过圆周最高点的最小速度均为零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球到最低点时处于超重状态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球在运动过程中所受的合外力的方向总是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指向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91933"/>
                <a:ext cx="11485848" cy="3533211"/>
              </a:xfrm>
              <a:blipFill>
                <a:blip r:embed="rId2"/>
                <a:stretch>
                  <a:fillRect l="-796" r="-849" b="-12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894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773" y="1372639"/>
            <a:ext cx="995045" cy="320040"/>
          </a:xfrm>
          <a:prstGeom prst="rect">
            <a:avLst/>
          </a:prstGeom>
        </p:spPr>
      </p:pic>
      <p:pic>
        <p:nvPicPr>
          <p:cNvPr id="4" name="fw443.jpg" descr="id:21474909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2708920"/>
            <a:ext cx="3057525" cy="15081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559702" y="1700808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323556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球在最高点的临界情况是绳子拉力为零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𝑳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球在最高点的最小速度为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𝒈𝑳</m:t>
                        </m:r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由于杆可以提供拉力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也可以提供支持力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球在最高点的最小速度为零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在最低点时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球的加速度方向向上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球处于超重状态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球做变速圆周运动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只有在最高点和最低点的合力方向指向圆心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3235566"/>
              </a:xfrm>
              <a:blipFill>
                <a:blip r:embed="rId2"/>
                <a:stretch>
                  <a:fillRect l="-796" r="-849" b="-35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295621"/>
            <a:ext cx="792088" cy="282256"/>
          </a:xfrm>
          <a:prstGeom prst="rect">
            <a:avLst/>
          </a:prstGeom>
        </p:spPr>
      </p:pic>
      <p:pic>
        <p:nvPicPr>
          <p:cNvPr id="5" name="fw443.jpg" descr="id:21474909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95006" y="4005064"/>
            <a:ext cx="3057525" cy="150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66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511704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/>
                  <a:t> </a:t>
                </a:r>
                <a:r>
                  <a:rPr lang="en-US" altLang="zh-CN" smtClean="0"/>
                  <a:t>  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圆锥摆模型中，小球转动的快慢（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），由小球到悬挂点的高度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𝐜𝐨𝐬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示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，小球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相同，由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可知，当角速度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增大时，周期变小，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变小，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增大，轨迹半径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增大，向心力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5117042"/>
              </a:xfrm>
              <a:blipFill>
                <a:blip r:embed="rId2"/>
                <a:stretch>
                  <a:fillRect l="-796" r="-849" b="-5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情境通.eps" descr="id:21474909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2838" y="764704"/>
            <a:ext cx="6038755" cy="611985"/>
          </a:xfrm>
          <a:prstGeom prst="rect">
            <a:avLst/>
          </a:prstGeom>
        </p:spPr>
      </p:pic>
      <p:pic>
        <p:nvPicPr>
          <p:cNvPr id="4" name="情境1.eps" descr="id:21474909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628800"/>
            <a:ext cx="892299" cy="313352"/>
          </a:xfrm>
          <a:prstGeom prst="rect">
            <a:avLst/>
          </a:prstGeom>
        </p:spPr>
      </p:pic>
      <p:pic>
        <p:nvPicPr>
          <p:cNvPr id="8" name="fw444a.jpg" descr="id:214749099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87094" y="3140968"/>
            <a:ext cx="201485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82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图甲所示为儿童玩具拨浪鼓，其简化模型如图乙所示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拨浪鼓上分别系有长度不等的两根细绳，绳子一端系着小球，另一端固定在关于手柄对称的鼓沿上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两球相同，连接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球的绳子更长一些，现使鼓绕竖直方向的手柄匀速转动，两球在水平面内做周期相同的匀速圆周运动，不计空气阻力，下列说法正确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两球做匀速圆周运动时绳子与竖直方向的夹角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两球的向心加速度相等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球的线速度小于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球的线速度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球所受的绳子拉力大于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球所受的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10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53569"/>
            <a:ext cx="864096" cy="288032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8111430" y="3212976"/>
            <a:ext cx="3572644" cy="182805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388943" y="2403198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90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4313168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在水平面内做匀速圆周运动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绳子拉力与重力的合力提供小球的向心力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设绳子与竖直方向夹角为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绳长为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鼓面半径为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𝐭𝐚𝐧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𝜶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𝝎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关注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的单调性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由于两球角速度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越大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越大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对两球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分别根据牛顿第二定律可得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由于两球的角速度相等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球的运动半径比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球的运动半径大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球的线速度大于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球的线速度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球所受的绳子拉力大小为</a:t>
                </a:r>
                <a:r>
                  <a:rPr lang="en-US" altLang="zh-CN" b="1" i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spc="-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𝒎𝒈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</m:den>
                    </m:f>
                  </m:oMath>
                </a14:m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球所受的绳子拉力大小</a:t>
                </a:r>
                <a:r>
                  <a:rPr lang="en-US" altLang="zh-CN" b="1" i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spc="-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𝒎𝒈</m:t>
                        </m:r>
                      </m:num>
                      <m:den>
                        <m:r>
                          <a:rPr lang="en-US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 spc="-1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𝜷</m:t>
                        </m:r>
                      </m:den>
                    </m:f>
                  </m:oMath>
                </a14:m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</a:t>
                </a:r>
                <a:r>
                  <a:rPr lang="en-US" altLang="zh-CN" b="1" i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spc="-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spc="-100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 spc="-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spc="-1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pc="-10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4313168"/>
              </a:xfrm>
              <a:blipFill>
                <a:blip r:embed="rId2"/>
                <a:stretch>
                  <a:fillRect l="-796" t="-141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52736"/>
            <a:ext cx="792088" cy="282256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4511030" y="5085184"/>
            <a:ext cx="295528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93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中的临界问题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圆周运动的临界问题，要特别注意分析物体做圆周运动的向心力的来源，考虑达到临界条件时物体所处的状态，即临界速度、临界角速度与临界运动半径，然后分析该状态下物体的受力特点，再结合圆周运动的相关知识来列方程求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常见的题目中多涉及如下三种力的作用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）绳的弹力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临界条件：弹力恰好为零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）接触面的弹力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临界条件：弹力恰好为零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）静摩擦力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临界条件：静摩擦力达到最大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2.eps" descr="id:21474910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27525"/>
            <a:ext cx="1047750" cy="36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130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71797"/>
                <a:ext cx="11485848" cy="486145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）如图所示，匀速转动的水平圆盘上放有质量分别为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3kg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的小物体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间用细线沿半径方向相连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它们到转轴的距离分别为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与盘面间的最大静摩擦力与重力的比值为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10m/s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现极其缓慢地增大圆盘的角速度，则下列说法正确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所受摩擦力恰好达到最大静摩擦力时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受到的摩擦力大小为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12N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所受摩擦力恰好达到最大静摩擦力时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圆盘的角速度为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5rad/s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当细线上开始有弹力时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圆盘的角速度为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𝟑𝟎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在细线上有弹力后的某时刻剪断细线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将做向心运动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离心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71797"/>
                <a:ext cx="11485848" cy="4861459"/>
              </a:xfrm>
              <a:blipFill>
                <a:blip r:embed="rId2"/>
                <a:stretch>
                  <a:fillRect l="-796" r="-849" b="-6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910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34397"/>
            <a:ext cx="1080120" cy="348007"/>
          </a:xfrm>
          <a:prstGeom prst="rect">
            <a:avLst/>
          </a:prstGeom>
        </p:spPr>
      </p:pic>
      <p:pic>
        <p:nvPicPr>
          <p:cNvPr id="4" name="fw447.jpg" descr="id:21474910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271669" y="3194637"/>
            <a:ext cx="1631735" cy="172819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599262" y="2618573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35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4190699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圆盘的角速度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所受摩擦力先达到最大静摩擦力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所受摩擦力恰好达到最大静摩擦力时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受到的摩擦力大小为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所受摩擦力恰好达到最大静摩擦力时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圆盘的角速度为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此时细线中的拉力为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则对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 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𝟏𝟑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当细线刚开始有弹力时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 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𝟑𝟎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rad/s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在细线上有弹力后的某时刻剪断细线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所受静摩擦力减小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合力不变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仍将随圆盘做圆周运动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所受静摩擦力不足以提供向心力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将做离心运动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4190699"/>
              </a:xfrm>
              <a:blipFill>
                <a:blip r:embed="rId2"/>
                <a:stretch>
                  <a:fillRect l="-796" t="-145" r="-849" b="-24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52736"/>
            <a:ext cx="792088" cy="282256"/>
          </a:xfrm>
          <a:prstGeom prst="rect">
            <a:avLst/>
          </a:prstGeom>
        </p:spPr>
      </p:pic>
      <p:pic>
        <p:nvPicPr>
          <p:cNvPr id="5" name="fw447.jpg" descr="id:21474910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47134" y="5013176"/>
            <a:ext cx="1495757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48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平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抛运动与圆周运动的综合问题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圆周运动经常与平抛运动相结合进行考查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平抛运动在水平方向是匀速直线运动，在竖直方向是自由落体运动；圆周运动则涉及线速度、角速度、周期、向心加速度等物理量的关系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这类综合问题时要注意分析两类运动之间的联系点，如两类运动的初速度方向、两类运动在空间中的衔接点、两类运动在衔接点处的速度方向和大小、平抛运动的飞行时间与圆周运动的周期、实际问题中的几何约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3.eps" descr="id:21474910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3" y="1647384"/>
            <a:ext cx="1025933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290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4290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多选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）如图所示，靠在一起的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两转盘靠摩擦传动，两盘均绕过圆心的竖直轴转动，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盘的半径为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盘的半径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盘边缘上的一点，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盘直径的两个端点，当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共线时（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如图所示的位置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的正上方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点以初速度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方向水平抛出一小球，小球落至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重力加速度为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，则下列说法正确的是（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小球做平抛运动的时间可能为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转盘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的转速之比为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若小球抛出时到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的高度为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盘转动的角速度可能为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若小球抛出时到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的高度为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𝟐𝟓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盘转动的角速度可能为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42900"/>
              </a:xfrm>
              <a:blipFill>
                <a:blip r:embed="rId2"/>
                <a:stretch>
                  <a:fillRect l="-796" t="-112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3.eps" descr="id:21474910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1884" y="862871"/>
            <a:ext cx="1036818" cy="333881"/>
          </a:xfrm>
          <a:prstGeom prst="rect">
            <a:avLst/>
          </a:prstGeom>
        </p:spPr>
      </p:pic>
      <p:pic>
        <p:nvPicPr>
          <p:cNvPr id="4" name="fw454.jpg" descr="id:21474910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543478" y="2852936"/>
            <a:ext cx="3117850" cy="17570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96553" y="2564904"/>
            <a:ext cx="6303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AD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1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278" y="1844824"/>
            <a:ext cx="2016224" cy="504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20015"/>
                <a:ext cx="11485848" cy="48132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转弯规定速度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，可得转弯规定速度为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𝒈𝑹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𝐭𝐚𝐧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为弯道半径，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为轨道平面（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或路面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）与水平面的夹角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轨道压力与火车速度的关系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）当火车行驶速度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等于规定速度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时，所需向心力仅由重力和支持力的合力提供，此时火车轮缘对内、外轨道均无挤压作用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）当火车行驶速度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时，外轨道对轮缘有侧压力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）当火车行驶速度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时，内轨道对轮缘有侧压力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20015"/>
                <a:ext cx="11485848" cy="4813241"/>
              </a:xfrm>
              <a:blipFill>
                <a:blip r:embed="rId3"/>
                <a:stretch>
                  <a:fillRect l="-796" r="-849" b="-21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33142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盘、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盘边缘各点线速度大小相等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盘转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圈后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小球落在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水平方向有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可得时间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若小球抛出时到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的高度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下落的时间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盘的角速度满足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endParaRPr lang="zh-CN" altLang="zh-CN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331424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052736"/>
            <a:ext cx="792088" cy="282256"/>
          </a:xfrm>
          <a:prstGeom prst="rect">
            <a:avLst/>
          </a:prstGeom>
        </p:spPr>
      </p:pic>
      <p:pic>
        <p:nvPicPr>
          <p:cNvPr id="6" name="fw454.jpg" descr="id:21474910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3078" y="4221088"/>
            <a:ext cx="3117850" cy="175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776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3909981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可以落在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可知当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最小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盘的最小角速度为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若小球抛出时到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O'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的高度为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h'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𝟐𝟓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下落的时间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𝒉</m:t>
                            </m:r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盘的角速度满足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𝝎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′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小球可以落在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ω'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可知当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ω'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盘的角速度为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ω'</a:t>
                </a:r>
                <a:r>
                  <a:rPr lang="en-US" altLang="zh-CN" b="1" i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ω'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3909981"/>
              </a:xfrm>
              <a:blipFill>
                <a:blip r:embed="rId2"/>
                <a:stretch>
                  <a:fillRect l="-796" r="-849" b="-4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fw454.jpg" descr="id:21474910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7094" y="4725144"/>
            <a:ext cx="3117850" cy="175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39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046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汽车过桥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69285"/>
            <a:ext cx="1224136" cy="3255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6222760"/>
                  </p:ext>
                </p:extLst>
              </p:nvPr>
            </p:nvGraphicFramePr>
            <p:xfrm>
              <a:off x="334567" y="1781302"/>
              <a:ext cx="11521280" cy="43023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87138">
                      <a:extLst>
                        <a:ext uri="{9D8B030D-6E8A-4147-A177-3AD203B41FA5}">
                          <a16:colId xmlns:a16="http://schemas.microsoft.com/office/drawing/2014/main" val="611760889"/>
                        </a:ext>
                      </a:extLst>
                    </a:gridCol>
                    <a:gridCol w="4873501">
                      <a:extLst>
                        <a:ext uri="{9D8B030D-6E8A-4147-A177-3AD203B41FA5}">
                          <a16:colId xmlns:a16="http://schemas.microsoft.com/office/drawing/2014/main" val="4201879844"/>
                        </a:ext>
                      </a:extLst>
                    </a:gridCol>
                    <a:gridCol w="5760641">
                      <a:extLst>
                        <a:ext uri="{9D8B030D-6E8A-4147-A177-3AD203B41FA5}">
                          <a16:colId xmlns:a16="http://schemas.microsoft.com/office/drawing/2014/main" val="346153706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汽车过拱形桥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汽车过凹形路面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194237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受力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分析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34229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向心力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'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'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桥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的压力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3772618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6222760"/>
                  </p:ext>
                </p:extLst>
              </p:nvPr>
            </p:nvGraphicFramePr>
            <p:xfrm>
              <a:off x="334567" y="1781302"/>
              <a:ext cx="11521280" cy="43023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87138">
                      <a:extLst>
                        <a:ext uri="{9D8B030D-6E8A-4147-A177-3AD203B41FA5}">
                          <a16:colId xmlns:a16="http://schemas.microsoft.com/office/drawing/2014/main" val="611760889"/>
                        </a:ext>
                      </a:extLst>
                    </a:gridCol>
                    <a:gridCol w="4873501">
                      <a:extLst>
                        <a:ext uri="{9D8B030D-6E8A-4147-A177-3AD203B41FA5}">
                          <a16:colId xmlns:a16="http://schemas.microsoft.com/office/drawing/2014/main" val="4201879844"/>
                        </a:ext>
                      </a:extLst>
                    </a:gridCol>
                    <a:gridCol w="5760641">
                      <a:extLst>
                        <a:ext uri="{9D8B030D-6E8A-4147-A177-3AD203B41FA5}">
                          <a16:colId xmlns:a16="http://schemas.microsoft.com/office/drawing/2014/main" val="3461537067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汽车过拱形桥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汽车过凹形路面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1942378"/>
                      </a:ext>
                    </a:extLst>
                  </a:tr>
                  <a:tr h="130854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受力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分析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33422943"/>
                      </a:ext>
                    </a:extLst>
                  </a:tr>
                  <a:tr h="24451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5" t="-76309" r="-1196575" b="-4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398" t="-76309" r="-118648" b="-4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76309" r="-211" b="-42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3772618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er292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492896"/>
            <a:ext cx="1933854" cy="1080120"/>
          </a:xfrm>
          <a:prstGeom prst="rect">
            <a:avLst/>
          </a:prstGeom>
        </p:spPr>
      </p:pic>
      <p:pic>
        <p:nvPicPr>
          <p:cNvPr id="7" name="er293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7823398" y="2420888"/>
            <a:ext cx="1737141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346344"/>
              </p:ext>
            </p:extLst>
          </p:nvPr>
        </p:nvGraphicFramePr>
        <p:xfrm>
          <a:off x="334567" y="1810504"/>
          <a:ext cx="1152128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887138">
                  <a:extLst>
                    <a:ext uri="{9D8B030D-6E8A-4147-A177-3AD203B41FA5}">
                      <a16:colId xmlns:a16="http://schemas.microsoft.com/office/drawing/2014/main" val="3348646779"/>
                    </a:ext>
                  </a:extLst>
                </a:gridCol>
                <a:gridCol w="3815848">
                  <a:extLst>
                    <a:ext uri="{9D8B030D-6E8A-4147-A177-3AD203B41FA5}">
                      <a16:colId xmlns:a16="http://schemas.microsoft.com/office/drawing/2014/main" val="842048062"/>
                    </a:ext>
                  </a:extLst>
                </a:gridCol>
                <a:gridCol w="6818294">
                  <a:extLst>
                    <a:ext uri="{9D8B030D-6E8A-4147-A177-3AD203B41FA5}">
                      <a16:colId xmlns:a16="http://schemas.microsoft.com/office/drawing/2014/main" val="42886458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汽车过拱形桥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汽车过凹形路面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109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汽车对桥的压力小于汽车的重力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而且汽车速度越大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对桥的压力越小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汽车对路面的压力大于汽车的重力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而且汽车速度越大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对路面的压力越大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480" marR="304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012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986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4923062"/>
            <a:ext cx="576064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3438" y="3645024"/>
            <a:ext cx="936104" cy="3600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14844"/>
                <a:ext cx="11485848" cy="44303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航天器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中的失重现象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向心力分析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当航天器在近地轨道做匀速圆周运动时，轨道半径近似等于地球半径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，航天员受到的地球引力近似等于他在地面受到的重力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航天员受到的地球引力与座舱对他的支持力的合力为其提供向心力，则有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𝒗</m:t>
                                </m:r>
                              </m:e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完全失重状态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𝒈𝑹</m:t>
                        </m:r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时，座舱对航天员的支持力为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，航天员处于完全失重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状态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14844"/>
                <a:ext cx="11485848" cy="4430380"/>
              </a:xfrm>
              <a:blipFill>
                <a:blip r:embed="rId3"/>
                <a:stretch>
                  <a:fillRect l="-796" r="-849" b="-4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3.eps" descr="id:21474908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196752"/>
            <a:ext cx="111696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286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做圆周运动的物体沿切线方向飞出或做逐渐远离圆心的运动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向心力突然消失或合力不足以提供所需的向心力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离心运动的应用和防止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）应用：离心干燥器；洗衣机的脱水筒；离心制管技术；分离血浆和红细胞的离心机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）防止：转动的砂轮、飞轮的转速不能太高；在公路弯道处，车辆不允许超过规定的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908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250950" cy="33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实例分析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8353521"/>
                  </p:ext>
                </p:extLst>
              </p:nvPr>
            </p:nvGraphicFramePr>
            <p:xfrm>
              <a:off x="334567" y="1416144"/>
              <a:ext cx="11521280" cy="43891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12167">
                      <a:extLst>
                        <a:ext uri="{9D8B030D-6E8A-4147-A177-3AD203B41FA5}">
                          <a16:colId xmlns:a16="http://schemas.microsoft.com/office/drawing/2014/main" val="147316039"/>
                        </a:ext>
                      </a:extLst>
                    </a:gridCol>
                    <a:gridCol w="1512168">
                      <a:extLst>
                        <a:ext uri="{9D8B030D-6E8A-4147-A177-3AD203B41FA5}">
                          <a16:colId xmlns:a16="http://schemas.microsoft.com/office/drawing/2014/main" val="2768986464"/>
                        </a:ext>
                      </a:extLst>
                    </a:gridCol>
                    <a:gridCol w="2520280">
                      <a:extLst>
                        <a:ext uri="{9D8B030D-6E8A-4147-A177-3AD203B41FA5}">
                          <a16:colId xmlns:a16="http://schemas.microsoft.com/office/drawing/2014/main" val="609124336"/>
                        </a:ext>
                      </a:extLst>
                    </a:gridCol>
                    <a:gridCol w="5976665">
                      <a:extLst>
                        <a:ext uri="{9D8B030D-6E8A-4147-A177-3AD203B41FA5}">
                          <a16:colId xmlns:a16="http://schemas.microsoft.com/office/drawing/2014/main" val="2474612904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原理图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现象及结论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833099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洗衣机脱水筒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当水滴跟衣物的附着力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不足以提供向心力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mω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水滴做离心运动而离开衣物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0480" marR="30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1880922"/>
                      </a:ext>
                    </a:extLst>
                  </a:tr>
                  <a:tr h="21945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汽车在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水平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路面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上转弯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当最大静摩擦力不足以提供向心力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max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𝒗</m:t>
                                      </m:r>
                                    </m:e>
                                    <m:sup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𝒓</m:t>
                                  </m:r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汽车做离心运动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8408956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8353521"/>
                  </p:ext>
                </p:extLst>
              </p:nvPr>
            </p:nvGraphicFramePr>
            <p:xfrm>
              <a:off x="334567" y="1416144"/>
              <a:ext cx="11521280" cy="43891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12167">
                      <a:extLst>
                        <a:ext uri="{9D8B030D-6E8A-4147-A177-3AD203B41FA5}">
                          <a16:colId xmlns:a16="http://schemas.microsoft.com/office/drawing/2014/main" val="147316039"/>
                        </a:ext>
                      </a:extLst>
                    </a:gridCol>
                    <a:gridCol w="1512168">
                      <a:extLst>
                        <a:ext uri="{9D8B030D-6E8A-4147-A177-3AD203B41FA5}">
                          <a16:colId xmlns:a16="http://schemas.microsoft.com/office/drawing/2014/main" val="2768986464"/>
                        </a:ext>
                      </a:extLst>
                    </a:gridCol>
                    <a:gridCol w="2520280">
                      <a:extLst>
                        <a:ext uri="{9D8B030D-6E8A-4147-A177-3AD203B41FA5}">
                          <a16:colId xmlns:a16="http://schemas.microsoft.com/office/drawing/2014/main" val="609124336"/>
                        </a:ext>
                      </a:extLst>
                    </a:gridCol>
                    <a:gridCol w="5976665">
                      <a:extLst>
                        <a:ext uri="{9D8B030D-6E8A-4147-A177-3AD203B41FA5}">
                          <a16:colId xmlns:a16="http://schemas.microsoft.com/office/drawing/2014/main" val="2474612904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图示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原理图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现象及结论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833099"/>
                      </a:ext>
                    </a:extLst>
                  </a:tr>
                  <a:tr h="164592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洗衣机脱水筒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当水滴跟衣物的附着力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不足以提供向心力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即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mω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水滴做离心运动而离开衣物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0480" marR="3048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1880922"/>
                      </a:ext>
                    </a:extLst>
                  </a:tr>
                  <a:tr h="21945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汽车在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水平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路面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上转弯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  <a:tabLst>
                              <a:tab pos="5671185" algn="l"/>
                            </a:tabLs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2864" t="-100556" r="-204" b="-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408956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er29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278782" y="2060848"/>
            <a:ext cx="650488" cy="1365268"/>
          </a:xfrm>
          <a:prstGeom prst="rect">
            <a:avLst/>
          </a:prstGeom>
        </p:spPr>
      </p:pic>
      <p:pic>
        <p:nvPicPr>
          <p:cNvPr id="6" name="er295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3934966" y="2132856"/>
            <a:ext cx="1573530" cy="1294130"/>
          </a:xfrm>
          <a:prstGeom prst="rect">
            <a:avLst/>
          </a:prstGeom>
        </p:spPr>
      </p:pic>
      <p:pic>
        <p:nvPicPr>
          <p:cNvPr id="7" name="er296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1990750" y="4077072"/>
            <a:ext cx="1265555" cy="1104265"/>
          </a:xfrm>
          <a:prstGeom prst="rect">
            <a:avLst/>
          </a:prstGeom>
        </p:spPr>
      </p:pic>
      <p:pic>
        <p:nvPicPr>
          <p:cNvPr id="8" name="er297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4222998" y="3933056"/>
            <a:ext cx="1228871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26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88841"/>
            <a:ext cx="11485848" cy="18722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离心现象是惯性的表现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离心运动不是沿半径方向飞出去的运动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而是运动的半径变大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或沿切线方向飞出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离心运动并不是受到离心力的作用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惯性系中没有离心力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而是提供的向心力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不足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08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230998"/>
            <a:ext cx="1218813" cy="33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88436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1923</Words>
  <Application>Microsoft Office PowerPoint</Application>
  <PresentationFormat>自定义</PresentationFormat>
  <Paragraphs>172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577</cp:revision>
  <dcterms:created xsi:type="dcterms:W3CDTF">2020-11-06T05:24:00Z</dcterms:created>
  <dcterms:modified xsi:type="dcterms:W3CDTF">2025-11-02T01:50:43Z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